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1" r:id="rId2"/>
    <p:sldId id="336" r:id="rId3"/>
    <p:sldId id="272" r:id="rId4"/>
    <p:sldId id="305" r:id="rId5"/>
    <p:sldId id="311" r:id="rId6"/>
    <p:sldId id="309" r:id="rId7"/>
    <p:sldId id="312" r:id="rId8"/>
    <p:sldId id="331" r:id="rId9"/>
    <p:sldId id="334" r:id="rId10"/>
    <p:sldId id="332" r:id="rId11"/>
    <p:sldId id="333" r:id="rId12"/>
    <p:sldId id="320" r:id="rId13"/>
    <p:sldId id="323" r:id="rId14"/>
    <p:sldId id="326" r:id="rId15"/>
    <p:sldId id="317" r:id="rId16"/>
    <p:sldId id="324" r:id="rId17"/>
    <p:sldId id="318" r:id="rId18"/>
    <p:sldId id="298" r:id="rId19"/>
    <p:sldId id="259" r:id="rId20"/>
    <p:sldId id="319" r:id="rId21"/>
    <p:sldId id="322" r:id="rId22"/>
    <p:sldId id="299" r:id="rId23"/>
    <p:sldId id="327" r:id="rId24"/>
    <p:sldId id="314" r:id="rId25"/>
    <p:sldId id="315" r:id="rId26"/>
    <p:sldId id="316" r:id="rId27"/>
    <p:sldId id="329" r:id="rId28"/>
    <p:sldId id="328" r:id="rId29"/>
    <p:sldId id="304" r:id="rId30"/>
  </p:sldIdLst>
  <p:sldSz cx="12195175" cy="6859588"/>
  <p:notesSz cx="6858000" cy="9144000"/>
  <p:embeddedFontLst>
    <p:embeddedFont>
      <p:font typeface="站酷快乐体2016修订版" panose="02010600030101010101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华文中宋" panose="02010600040101010101" pitchFamily="2" charset="-122"/>
      <p:regular r:id="rId41"/>
    </p:embeddedFont>
    <p:embeddedFont>
      <p:font typeface="微软雅黑 Light" panose="020B0502040204020203" pitchFamily="34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2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0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俊韬 申" initials="俊申" lastIdx="1" clrIdx="0">
    <p:extLst>
      <p:ext uri="{19B8F6BF-5375-455C-9EA6-DF929625EA0E}">
        <p15:presenceInfo xmlns:p15="http://schemas.microsoft.com/office/powerpoint/2012/main" userId="30a790f12f586c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EFE0"/>
    <a:srgbClr val="A4A3A4"/>
    <a:srgbClr val="F3E4CD"/>
    <a:srgbClr val="89BFBA"/>
    <a:srgbClr val="4F81BD"/>
    <a:srgbClr val="93C8BE"/>
    <a:srgbClr val="E8993C"/>
    <a:srgbClr val="747A7B"/>
    <a:srgbClr val="D9E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17" autoAdjust="0"/>
  </p:normalViewPr>
  <p:slideViewPr>
    <p:cSldViewPr showGuides="1">
      <p:cViewPr varScale="1">
        <p:scale>
          <a:sx n="71" d="100"/>
          <a:sy n="71" d="100"/>
        </p:scale>
        <p:origin x="462" y="48"/>
      </p:cViewPr>
      <p:guideLst>
        <p:guide orient="horz" pos="2115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CB16E-4ABA-42C2-86C6-C68AF1FC59D6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A7512-3A41-41A8-956D-9A9B819EC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2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022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94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99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8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2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5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919"/>
            <a:ext cx="10365899" cy="14703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2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2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7922"/>
            <a:ext cx="10365899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7386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9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6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80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9435" indent="0">
              <a:buNone/>
              <a:defRPr sz="2100" b="1"/>
            </a:lvl4pPr>
            <a:lvl5pPr marL="2439035" indent="0">
              <a:buNone/>
              <a:defRPr sz="2100" b="1"/>
            </a:lvl5pPr>
            <a:lvl6pPr marL="3048635" indent="0">
              <a:buNone/>
              <a:defRPr sz="2100" b="1"/>
            </a:lvl6pPr>
            <a:lvl7pPr marL="3658235" indent="0">
              <a:buNone/>
              <a:defRPr sz="2100" b="1"/>
            </a:lvl7pPr>
            <a:lvl8pPr marL="4267835" indent="0">
              <a:buNone/>
              <a:defRPr sz="2100" b="1"/>
            </a:lvl8pPr>
            <a:lvl9pPr marL="4878070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1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9435" indent="0">
              <a:buNone/>
              <a:defRPr sz="2100" b="1"/>
            </a:lvl4pPr>
            <a:lvl5pPr marL="2439035" indent="0">
              <a:buNone/>
              <a:defRPr sz="2100" b="1"/>
            </a:lvl5pPr>
            <a:lvl6pPr marL="3048635" indent="0">
              <a:buNone/>
              <a:defRPr sz="2100" b="1"/>
            </a:lvl6pPr>
            <a:lvl7pPr marL="3658235" indent="0">
              <a:buNone/>
              <a:defRPr sz="2100" b="1"/>
            </a:lvl7pPr>
            <a:lvl8pPr marL="4267835" indent="0">
              <a:buNone/>
              <a:defRPr sz="2100" b="1"/>
            </a:lvl8pPr>
            <a:lvl9pPr marL="4878070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1" y="2175378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1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1" y="143543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807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6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9435" indent="0">
              <a:buNone/>
              <a:defRPr sz="2700"/>
            </a:lvl4pPr>
            <a:lvl5pPr marL="2439035" indent="0">
              <a:buNone/>
              <a:defRPr sz="2700"/>
            </a:lvl5pPr>
            <a:lvl6pPr marL="3048635" indent="0">
              <a:buNone/>
              <a:defRPr sz="2700"/>
            </a:lvl6pPr>
            <a:lvl7pPr marL="3658235" indent="0">
              <a:buNone/>
              <a:defRPr sz="2700"/>
            </a:lvl7pPr>
            <a:lvl8pPr marL="4267835" indent="0">
              <a:buNone/>
              <a:defRPr sz="2700"/>
            </a:lvl8pPr>
            <a:lvl9pPr marL="487807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1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807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1143265"/>
          </a:xfrm>
          <a:prstGeom prst="rect">
            <a:avLst/>
          </a:prstGeom>
        </p:spPr>
        <p:txBody>
          <a:bodyPr vert="horz" lIns="121944" tIns="60972" rIns="121944" bIns="6097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572"/>
            <a:ext cx="10975658" cy="4527011"/>
          </a:xfrm>
          <a:prstGeom prst="rect">
            <a:avLst/>
          </a:prstGeom>
        </p:spPr>
        <p:txBody>
          <a:bodyPr vert="horz" lIns="121944" tIns="60972" rIns="121944" bIns="6097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2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0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6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87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2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07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55.pn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27020" cy="7174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7174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717420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71742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0"/>
            <a:ext cx="827020" cy="71742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0"/>
            <a:ext cx="827020" cy="7174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7174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717420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0"/>
            <a:ext cx="827020" cy="71742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71742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383230"/>
            <a:ext cx="12257020" cy="6840759"/>
          </a:xfrm>
          <a:prstGeom prst="rect">
            <a:avLst/>
          </a:prstGeom>
          <a:solidFill>
            <a:srgbClr val="F1EF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39775"/>
          <a:stretch>
            <a:fillRect/>
          </a:stretch>
        </p:blipFill>
        <p:spPr>
          <a:xfrm>
            <a:off x="5043" y="5124410"/>
            <a:ext cx="12190132" cy="204979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8317" y="889167"/>
            <a:ext cx="4997885" cy="499788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52" y="930851"/>
            <a:ext cx="4997885" cy="499788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5428" y="168616"/>
            <a:ext cx="4077866" cy="3902147"/>
          </a:xfrm>
          <a:custGeom>
            <a:avLst/>
            <a:gdLst>
              <a:gd name="connsiteX0" fmla="*/ 0 w 4077866"/>
              <a:gd name="connsiteY0" fmla="*/ 0 h 4077866"/>
              <a:gd name="connsiteX1" fmla="*/ 4077866 w 4077866"/>
              <a:gd name="connsiteY1" fmla="*/ 0 h 4077866"/>
              <a:gd name="connsiteX2" fmla="*/ 4077866 w 4077866"/>
              <a:gd name="connsiteY2" fmla="*/ 4077866 h 4077866"/>
              <a:gd name="connsiteX3" fmla="*/ 0 w 4077866"/>
              <a:gd name="connsiteY3" fmla="*/ 4077866 h 4077866"/>
              <a:gd name="connsiteX4" fmla="*/ 0 w 4077866"/>
              <a:gd name="connsiteY4" fmla="*/ 0 h 4077866"/>
              <a:gd name="connsiteX5" fmla="*/ 872290 w 4077866"/>
              <a:gd name="connsiteY5" fmla="*/ 2504351 h 4077866"/>
              <a:gd name="connsiteX6" fmla="*/ 872290 w 4077866"/>
              <a:gd name="connsiteY6" fmla="*/ 3233275 h 4077866"/>
              <a:gd name="connsiteX7" fmla="*/ 3127015 w 4077866"/>
              <a:gd name="connsiteY7" fmla="*/ 3233275 h 4077866"/>
              <a:gd name="connsiteX8" fmla="*/ 3127015 w 4077866"/>
              <a:gd name="connsiteY8" fmla="*/ 2504351 h 4077866"/>
              <a:gd name="connsiteX9" fmla="*/ 872290 w 4077866"/>
              <a:gd name="connsiteY9" fmla="*/ 2504351 h 407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7866" h="4077866">
                <a:moveTo>
                  <a:pt x="0" y="0"/>
                </a:moveTo>
                <a:lnTo>
                  <a:pt x="4077866" y="0"/>
                </a:lnTo>
                <a:lnTo>
                  <a:pt x="4077866" y="4077866"/>
                </a:lnTo>
                <a:lnTo>
                  <a:pt x="0" y="4077866"/>
                </a:lnTo>
                <a:lnTo>
                  <a:pt x="0" y="0"/>
                </a:lnTo>
                <a:close/>
                <a:moveTo>
                  <a:pt x="872290" y="2504351"/>
                </a:moveTo>
                <a:lnTo>
                  <a:pt x="872290" y="3233275"/>
                </a:lnTo>
                <a:lnTo>
                  <a:pt x="3127015" y="3233275"/>
                </a:lnTo>
                <a:lnTo>
                  <a:pt x="3127015" y="2504351"/>
                </a:lnTo>
                <a:lnTo>
                  <a:pt x="872290" y="2504351"/>
                </a:lnTo>
                <a:close/>
              </a:path>
            </a:pathLst>
          </a:custGeom>
        </p:spPr>
      </p:pic>
      <p:sp>
        <p:nvSpPr>
          <p:cNvPr id="8" name="矩形 5">
            <a:extLst>
              <a:ext uri="{FF2B5EF4-FFF2-40B4-BE49-F238E27FC236}">
                <a16:creationId xmlns:a16="http://schemas.microsoft.com/office/drawing/2014/main" id="{D1651754-1D82-4AA5-C45E-C0C429081302}"/>
              </a:ext>
            </a:extLst>
          </p:cNvPr>
          <p:cNvSpPr/>
          <p:nvPr/>
        </p:nvSpPr>
        <p:spPr>
          <a:xfrm>
            <a:off x="1764997" y="2565698"/>
            <a:ext cx="8727026" cy="2852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2948E71-B86A-EA4E-1ED8-3C8A90E34FE3}"/>
              </a:ext>
            </a:extLst>
          </p:cNvPr>
          <p:cNvSpPr txBox="1"/>
          <p:nvPr/>
        </p:nvSpPr>
        <p:spPr>
          <a:xfrm>
            <a:off x="1824894" y="2817335"/>
            <a:ext cx="8607232" cy="250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+mj-lt"/>
                <a:ea typeface="站酷快乐体2016修订版" panose="02010600030101010101" pitchFamily="2" charset="-122"/>
              </a:rPr>
              <a:t>Queen Mary Summer School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latin typeface="+mj-lt"/>
                <a:ea typeface="站酷快乐体2016修订版" panose="02010600030101010101" pitchFamily="2" charset="-122"/>
              </a:rPr>
              <a:t>Sharing Meeting </a:t>
            </a:r>
            <a:endParaRPr lang="en-US" altLang="zh-CN" sz="4400" dirty="0">
              <a:latin typeface="+mj-lt"/>
              <a:ea typeface="站酷快乐体2016修订版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+mj-lt"/>
                <a:ea typeface="站酷快乐体2016修订版" panose="02010600030101010101" pitchFamily="2" charset="-122"/>
              </a:rPr>
              <a:t>Y4 FM Shen Juntao</a:t>
            </a:r>
            <a:endParaRPr lang="zh-CN" altLang="zh-CN" sz="2800" dirty="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4462-59F0-60D4-6763-9D2B115B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18"/>
            <a:ext cx="6097587" cy="3246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9FC8E-8F3A-2C11-7B48-8B869C5A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818"/>
            <a:ext cx="6889675" cy="3047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74247-867D-6A6A-3EC0-40B869CF9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48" y="183118"/>
            <a:ext cx="6066407" cy="3246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B1D86-77EE-8FB9-C187-BBF3DC0DB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61" y="3645818"/>
            <a:ext cx="5273883" cy="30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BA921-EE40-5767-CAEA-551A3CC3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23" y="0"/>
            <a:ext cx="5087121" cy="685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510F1-CC72-7480-7B8F-21F1B198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442" y="0"/>
            <a:ext cx="575521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C4AE7-ECE8-9872-64DF-665613A58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79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3831D-264B-E612-EECC-CD77A346E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94" y="0"/>
            <a:ext cx="2940234" cy="6859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3702F-5566-A3B7-EE3D-51BE35F9B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28" y="0"/>
            <a:ext cx="2057475" cy="6859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2AB6A-D93E-EFC4-B3AB-3620CAC0C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02" y="0"/>
            <a:ext cx="3767673" cy="2853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0E12D-FDC5-65E4-F42C-8DFAF826E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02" y="2853730"/>
            <a:ext cx="3767674" cy="216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F6B173-DC00-1FCC-F3A0-43FAA7DDA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502" y="5354850"/>
            <a:ext cx="3767673" cy="116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BE880-DBAE-235E-A525-8A324B391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99"/>
            <a:ext cx="4865828" cy="6874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D11328-C3C2-5C8C-2575-C6109B8BD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31" y="3530"/>
            <a:ext cx="5832648" cy="3398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E6BDE-52CA-C762-4642-7B49FD087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31" y="3460902"/>
            <a:ext cx="5832648" cy="3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1E46B-DAC0-A005-B400-801F91770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79" y="-646"/>
            <a:ext cx="4173727" cy="5562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4DA7B-E68C-3FBC-7FFC-8881D1AE84CE}"/>
              </a:ext>
            </a:extLst>
          </p:cNvPr>
          <p:cNvSpPr txBox="1"/>
          <p:nvPr/>
        </p:nvSpPr>
        <p:spPr>
          <a:xfrm>
            <a:off x="8436478" y="587806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/>
            </a:lvl1pPr>
          </a:lstStyle>
          <a:p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洗衣房（有烘干机）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F0BD1-5292-E3A6-B709-78AC376E8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70"/>
            <a:ext cx="4021125" cy="5306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B4C91-AC9B-72AF-1FCA-EC24E6A82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25" y="-9537"/>
            <a:ext cx="3240359" cy="2431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83BD40-1D8E-9242-68A8-2BA0E54C1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25" y="2539108"/>
            <a:ext cx="324035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2FE3F9-36AC-6727-B45C-EE0E53CD7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1842" cy="3861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C325E-E62D-BF30-E180-00AC0AA46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34" y="0"/>
            <a:ext cx="4573059" cy="6859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44A09-D7F1-3565-0026-3DB992E13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85" y="0"/>
            <a:ext cx="3579490" cy="6859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E4490-F277-C22F-8F9D-3E7EDF386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854"/>
            <a:ext cx="3852979" cy="28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A2350-C85D-02E9-8A9A-8446B8AE1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4" y="2196"/>
            <a:ext cx="6097412" cy="3429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8CA25-94FC-C0AD-3CDF-FA82D0BAC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4" y="3429794"/>
            <a:ext cx="6097412" cy="3429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670D5-052B-9177-EF4A-5C86DD958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92" y="0"/>
            <a:ext cx="4641459" cy="3456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3D46C3-1815-40D1-02E3-E57AA2E6B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392" y="3456384"/>
            <a:ext cx="4641459" cy="34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0F776-011F-8EBF-D164-655840D9C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686" cy="685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C58D5-D3FF-8F17-3CBD-AAB62F5B3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715" y="0"/>
            <a:ext cx="3375476" cy="253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0D887F-0DA2-1508-DA99-826983795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58" y="2565698"/>
            <a:ext cx="3219789" cy="4293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173AC3-4298-1E46-71B6-3894A0452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356" y="2565698"/>
            <a:ext cx="3206810" cy="4293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1A6B75-B078-F1B2-C1C2-40387B840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143" y="0"/>
            <a:ext cx="3439235" cy="25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917" y="4365898"/>
            <a:ext cx="3890663" cy="2391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伦敦眼（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 London Eye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，坐落在英国伦敦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泰晤士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河畔，是世界上首座、同时截至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2005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年最大的观景摩天轮，为伦敦的地标及出名旅游观光点之一。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6D1DC-F9A8-E8C3-C588-BEC296BC6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01" y="111806"/>
            <a:ext cx="4426863" cy="33201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596BA5-E68A-331D-AEB3-822126B73111}"/>
              </a:ext>
            </a:extLst>
          </p:cNvPr>
          <p:cNvSpPr txBox="1"/>
          <p:nvPr/>
        </p:nvSpPr>
        <p:spPr>
          <a:xfrm>
            <a:off x="8556290" y="477466"/>
            <a:ext cx="35899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威斯敏斯特宫（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Palace of Westminster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），又称议会大厦（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Houses of Parliament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）是英国议会（包括上议院和下议院）的所在地，位于英国伦敦的中心威斯敏斯特市。威斯敏斯特宫是哥特复兴式建筑的代表作之一，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1987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年被列为世界文化遗产。</a:t>
            </a:r>
            <a:endParaRPr lang="en-US" altLang="zh-CN" sz="20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0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0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伦敦塔桥（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Tower Bridge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），是一座上开悬索桥，位于英国伦敦，横跨泰晤士河，因在伦敦塔（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Tower of London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）附近而得名，是从泰晤士河口算起的第一座桥（泰晤士河上共建桥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座），也是伦敦的象征。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0F6EF9-99E5-47E7-7F4E-BA129B2E0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0" y="109332"/>
            <a:ext cx="3289276" cy="4197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E7B6EC-A301-E372-DC19-535132252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01" y="3437570"/>
            <a:ext cx="4426864" cy="3320148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33" y="19361"/>
            <a:ext cx="1919381" cy="15382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509634"/>
            <a:ext cx="1846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大英博物馆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88" y="1421359"/>
            <a:ext cx="3977417" cy="2008435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88" y="3652750"/>
            <a:ext cx="3977417" cy="2050317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18" y="-325050"/>
            <a:ext cx="3026355" cy="30242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1681" y="153676"/>
            <a:ext cx="5472608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大英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博物馆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British Museum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），又名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不列颠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博物馆，位于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英国</a:t>
            </a:r>
            <a:r>
              <a:rPr lang="zh-CN" altLang="en-US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伦敦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新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牛津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大街北面的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罗素广场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。该馆成立于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1753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年，于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1759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日起正式对公众开放，是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世界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上历史最悠久、规模最宏伟的综合性博物馆，也是世界上规模最大、最著名的</a:t>
            </a:r>
            <a:r>
              <a:rPr lang="en-US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世界四大博物馆</a:t>
            </a:r>
            <a:r>
              <a:rPr lang="zh-CN" altLang="zh-CN" sz="20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之一。</a:t>
            </a:r>
            <a:endParaRPr lang="zh-CN" altLang="en-US" sz="20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EF232-C6BB-0595-71E4-BBDFA971FC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70" y="2995759"/>
            <a:ext cx="2551319" cy="3749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87D39-070E-E8F5-D835-759C09BD59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5" y="3177903"/>
            <a:ext cx="4505408" cy="3379056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E1D0D-62C4-79DC-4B5D-66CFC1893EBE}"/>
              </a:ext>
            </a:extLst>
          </p:cNvPr>
          <p:cNvSpPr txBox="1"/>
          <p:nvPr/>
        </p:nvSpPr>
        <p:spPr>
          <a:xfrm>
            <a:off x="4686837" y="487390"/>
            <a:ext cx="2871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Key 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3258E-3F71-F215-1B3B-AC730ED5FC89}"/>
              </a:ext>
            </a:extLst>
          </p:cNvPr>
          <p:cNvSpPr txBox="1"/>
          <p:nvPr/>
        </p:nvSpPr>
        <p:spPr>
          <a:xfrm>
            <a:off x="2605199" y="1179971"/>
            <a:ext cx="6984776" cy="4983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学校及项目概览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校园环境及住宿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学校及伦敦美食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著名景点与艺术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出行方式和建议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200" indent="-457200" algn="dist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个人的体验感想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552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50C6F7-875D-8EA4-861B-D9853F9F4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16" y="432048"/>
            <a:ext cx="3996994" cy="2997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69EE11-CB6A-83AB-0972-A29F087AD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16" y="3501802"/>
            <a:ext cx="3996995" cy="2997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0DA1C-E12C-2047-7400-BC3A46BAD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9" y="40706"/>
            <a:ext cx="3939066" cy="2637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0BE939-FE6D-A987-2901-7987B5AA8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04" y="2709714"/>
            <a:ext cx="3547876" cy="40472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9AEB9C-0FE7-6122-61F4-1AAEF85AF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" y="710434"/>
            <a:ext cx="4079040" cy="54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41CD1-45A8-84C4-20AC-FBD83B6E3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1" y="-1"/>
            <a:ext cx="5146701" cy="685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E8D43-D0BF-5885-8031-863E9365C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51" y="-1"/>
            <a:ext cx="4608513" cy="3457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31ACF-6ADC-1340-5CC1-B6978C9F6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51" y="3401852"/>
            <a:ext cx="4608513" cy="34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06" y="61052"/>
            <a:ext cx="2596759" cy="208108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3762" y="501430"/>
            <a:ext cx="1857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牛津大学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剑桥大学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帝国理工</a:t>
            </a:r>
            <a:endParaRPr lang="zh-CN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03" y="-410520"/>
            <a:ext cx="3026355" cy="3024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52023-23CF-8035-75E7-1097125F0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" y="3801614"/>
            <a:ext cx="4023768" cy="3017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422BC-FC2C-1C37-FA2E-F0F30951A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2" y="402238"/>
            <a:ext cx="3888432" cy="3059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C99C95-3266-E6B0-3529-4C1C4D5B3A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32" y="3792397"/>
            <a:ext cx="4023767" cy="3017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D9C29D-C061-65C5-8DE8-2FCA73CD7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62" y="3792397"/>
            <a:ext cx="4023767" cy="30178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8DAB41-D3BF-97B5-1ABC-ACE52B3A2F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78" y="402238"/>
            <a:ext cx="4085610" cy="3064207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D036C-3C33-4279-AE04-29FBE6130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"/>
            <a:ext cx="3858518" cy="685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8EB80-46E3-114D-E834-3CC165577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35" y="0"/>
            <a:ext cx="3513671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9083E-917E-9D91-2BA2-AFEB45CDF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659" y="9319"/>
            <a:ext cx="2540058" cy="4140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0CC283-4210-8DCD-64E8-66BD806D2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86" y="4149874"/>
            <a:ext cx="4822986" cy="2700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CDE17F-B215-015F-41DC-2FFDF55FD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717" y="1"/>
            <a:ext cx="2878458" cy="41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66725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7124732" y="333450"/>
            <a:ext cx="51845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出行前的建议：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带好夏装、秋装；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2. 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带好雨具等防雨工具</a:t>
            </a: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;</a:t>
            </a:r>
          </a:p>
          <a:p>
            <a:pPr algn="l"/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3. V</a:t>
            </a: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ISA/MasterCard-Contactless;</a:t>
            </a: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4. 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带个英标转换插头，插板；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C78BB-C5FC-B1B0-B6AE-EA333F41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045676" cy="6859588"/>
          </a:xfrm>
          <a:prstGeom prst="rect">
            <a:avLst/>
          </a:prstGeom>
        </p:spPr>
      </p:pic>
      <p:pic>
        <p:nvPicPr>
          <p:cNvPr id="1030" name="Picture 6" descr="Visa contactless payments | Visa">
            <a:extLst>
              <a:ext uri="{FF2B5EF4-FFF2-40B4-BE49-F238E27FC236}">
                <a16:creationId xmlns:a16="http://schemas.microsoft.com/office/drawing/2014/main" id="{3CA6D024-F6C6-7485-CF1E-7B5BA799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41" y="2061642"/>
            <a:ext cx="3668958" cy="20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E8AAC-5BFF-B125-703D-3EF0CFB42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020" y="4834486"/>
            <a:ext cx="2592975" cy="1696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C0AAA-5BAE-36EE-744F-1FF1E78D2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958" y="4829147"/>
            <a:ext cx="2324535" cy="16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66725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139917" y="368275"/>
            <a:ext cx="120063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出行的建议：</a:t>
            </a:r>
            <a:endParaRPr lang="en-US" altLang="zh-CN" sz="36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提前换一些英镑现金（小面额）；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6. 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带个电吹风；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7. 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带好必备生活用品（如有个人需要）；        </a:t>
            </a: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8. 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可在国内买好英国电话卡等。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8C9FE4-C7B9-FD8C-7A60-DF7596BF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97" y="201017"/>
            <a:ext cx="5668397" cy="5605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EC306B-1AA0-22C4-6A79-C3D269248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18" y="1485578"/>
            <a:ext cx="3860962" cy="41216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7059AA-6442-B8AE-BDD6-9D409619C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57" y="1564183"/>
            <a:ext cx="2384341" cy="1897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7958D1-067A-630E-508A-B2F22BDC2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785" y="3543305"/>
            <a:ext cx="2381047" cy="18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9BCB7-9935-355C-2EB2-DE5FC391A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01" y="0"/>
            <a:ext cx="4665395" cy="6859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6DFAB-A618-8358-088B-1836228CE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4" y="0"/>
            <a:ext cx="8336601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821C7-A377-9418-4CCD-9FCA52C33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5680" cy="6859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43E2C-9958-C201-F0D8-11F64EA733E1}"/>
              </a:ext>
            </a:extLst>
          </p:cNvPr>
          <p:cNvSpPr txBox="1"/>
          <p:nvPr/>
        </p:nvSpPr>
        <p:spPr>
          <a:xfrm>
            <a:off x="5017467" y="659805"/>
            <a:ext cx="590465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关于一些</a:t>
            </a:r>
            <a:r>
              <a:rPr lang="en-US" altLang="zh-CN" sz="36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apps: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google map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Uber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WhatsApp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TrainPal/Trainline/…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m-tickets (Transport for Edinburgh)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TfL Oyster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Instagram/TikTok/YouTube/…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4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BF8FD-C401-E846-9423-183C3C43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0430" cy="685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2A751-B5E0-A9A8-0C57-A5D4BE260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27" y="-720"/>
            <a:ext cx="4428568" cy="3321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FB6DF-2E14-D5AC-209E-722764819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26" y="3538883"/>
            <a:ext cx="4428569" cy="3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27020" cy="7174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7174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717420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71742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0"/>
            <a:ext cx="827020" cy="71742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0"/>
            <a:ext cx="827020" cy="7174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7174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717420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0"/>
            <a:ext cx="827020" cy="71742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71742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333450"/>
            <a:ext cx="12257020" cy="6840759"/>
          </a:xfrm>
          <a:prstGeom prst="rect">
            <a:avLst/>
          </a:prstGeom>
          <a:solidFill>
            <a:srgbClr val="F1EF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39775"/>
          <a:stretch>
            <a:fillRect/>
          </a:stretch>
        </p:blipFill>
        <p:spPr>
          <a:xfrm>
            <a:off x="5043" y="3742800"/>
            <a:ext cx="12190132" cy="34314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61993" y="2377227"/>
            <a:ext cx="8330420" cy="2852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4351436" y="4235530"/>
            <a:ext cx="3477039" cy="0"/>
          </a:xfrm>
          <a:prstGeom prst="line">
            <a:avLst/>
          </a:prstGeom>
          <a:ln>
            <a:solidFill>
              <a:srgbClr val="2A13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583970" y="3070219"/>
            <a:ext cx="727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感谢您的观赏</a:t>
            </a:r>
            <a:endParaRPr lang="zh-CN" altLang="zh-CN" sz="4800" dirty="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2" r="17830" b="69171"/>
          <a:stretch>
            <a:fillRect/>
          </a:stretch>
        </p:blipFill>
        <p:spPr>
          <a:xfrm>
            <a:off x="11612551" y="2929152"/>
            <a:ext cx="749732" cy="8621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2" r="17830" b="69171"/>
          <a:stretch>
            <a:fillRect/>
          </a:stretch>
        </p:blipFill>
        <p:spPr>
          <a:xfrm flipH="1">
            <a:off x="5043" y="2906757"/>
            <a:ext cx="749732" cy="8621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48" r="48545" b="69023"/>
          <a:stretch>
            <a:fillRect/>
          </a:stretch>
        </p:blipFill>
        <p:spPr>
          <a:xfrm>
            <a:off x="827020" y="2921978"/>
            <a:ext cx="934973" cy="86219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48" r="48545" b="69023"/>
          <a:stretch>
            <a:fillRect/>
          </a:stretch>
        </p:blipFill>
        <p:spPr>
          <a:xfrm flipH="1">
            <a:off x="10707230" y="2941762"/>
            <a:ext cx="934973" cy="86219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587" y="1243856"/>
            <a:ext cx="4997885" cy="499788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51" y="1243857"/>
            <a:ext cx="4997885" cy="499788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403" y="-102560"/>
            <a:ext cx="4077866" cy="4077866"/>
          </a:xfrm>
          <a:custGeom>
            <a:avLst/>
            <a:gdLst>
              <a:gd name="connsiteX0" fmla="*/ 0 w 4077866"/>
              <a:gd name="connsiteY0" fmla="*/ 0 h 4077866"/>
              <a:gd name="connsiteX1" fmla="*/ 4077866 w 4077866"/>
              <a:gd name="connsiteY1" fmla="*/ 0 h 4077866"/>
              <a:gd name="connsiteX2" fmla="*/ 4077866 w 4077866"/>
              <a:gd name="connsiteY2" fmla="*/ 4077866 h 4077866"/>
              <a:gd name="connsiteX3" fmla="*/ 0 w 4077866"/>
              <a:gd name="connsiteY3" fmla="*/ 4077866 h 4077866"/>
              <a:gd name="connsiteX4" fmla="*/ 0 w 4077866"/>
              <a:gd name="connsiteY4" fmla="*/ 0 h 4077866"/>
              <a:gd name="connsiteX5" fmla="*/ 872290 w 4077866"/>
              <a:gd name="connsiteY5" fmla="*/ 2504351 h 4077866"/>
              <a:gd name="connsiteX6" fmla="*/ 872290 w 4077866"/>
              <a:gd name="connsiteY6" fmla="*/ 3233275 h 4077866"/>
              <a:gd name="connsiteX7" fmla="*/ 3127015 w 4077866"/>
              <a:gd name="connsiteY7" fmla="*/ 3233275 h 4077866"/>
              <a:gd name="connsiteX8" fmla="*/ 3127015 w 4077866"/>
              <a:gd name="connsiteY8" fmla="*/ 2504351 h 4077866"/>
              <a:gd name="connsiteX9" fmla="*/ 872290 w 4077866"/>
              <a:gd name="connsiteY9" fmla="*/ 2504351 h 407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7866" h="4077866">
                <a:moveTo>
                  <a:pt x="0" y="0"/>
                </a:moveTo>
                <a:lnTo>
                  <a:pt x="4077866" y="0"/>
                </a:lnTo>
                <a:lnTo>
                  <a:pt x="4077866" y="4077866"/>
                </a:lnTo>
                <a:lnTo>
                  <a:pt x="0" y="4077866"/>
                </a:lnTo>
                <a:lnTo>
                  <a:pt x="0" y="0"/>
                </a:lnTo>
                <a:close/>
                <a:moveTo>
                  <a:pt x="872290" y="2504351"/>
                </a:moveTo>
                <a:lnTo>
                  <a:pt x="872290" y="3233275"/>
                </a:lnTo>
                <a:lnTo>
                  <a:pt x="3127015" y="3233275"/>
                </a:lnTo>
                <a:lnTo>
                  <a:pt x="3127015" y="2504351"/>
                </a:lnTo>
                <a:lnTo>
                  <a:pt x="872290" y="250435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F37F9D-287C-DACB-B5A8-210CB321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"/>
            <a:ext cx="5220670" cy="68592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5663650" y="336639"/>
            <a:ext cx="63013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伦敦玛丽女王大学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Queen Mary University of London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，简称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QMUL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或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QM 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）创立于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1887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年，于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1915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加入国际著名的伦敦大学，现有近两百年的历史，是伦敦大学规模大、学科全、教学科研水平高的四大院校之一（另外三所院校为伦敦大学学院、伦敦国王学院、伦敦政治经济学院，均为世界一流名校），也是英国包括剑桥、牛津在内的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24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所最顶尖大学联盟“罗素集团”（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The Russell Group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）的成员之一。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伦敦玛丽女王大学在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2022/23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年最新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U.S. News Best Global Universities 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世界大学排名中名列全球第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100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位，全英第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位！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伦敦玛丽女王大学在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QS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世界大学排名中名列全球第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125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位，全英第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位。</a:t>
            </a:r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5493510" y="508744"/>
            <a:ext cx="630131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地理位置：</a:t>
            </a:r>
            <a:endParaRPr lang="en-US" altLang="zh-CN" sz="3600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学校的各大校园距离伦敦市中心仅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公里左右，且有多条地铁线路经过，交通极其方便，可以享受到学校社区的便利和伦敦所提供的无限机遇。作为伦敦大学众多学院中的一个，学生可以经常性的与其他学院的学生进行各种学术交流和往来，扩大了视野，增长了见识。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endParaRPr lang="en-US" altLang="zh-CN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学校的麦尔安德（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Mile End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）主校区位于历史悠久、文化多元化的东区（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East End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），这一地区处于伦敦老城（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The City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）和码头开发区（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Docklands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）这两大金融区之间。东区不仅有著名的街头集市和各具风味的餐厅，还有公园、运河边幽静的人行道以及现代化的美术馆等等。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C7D34-7E9A-548C-FB97-A89D528B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" y="172326"/>
            <a:ext cx="4873451" cy="3248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CBCDD-31E2-928F-FFF8-D077FB8AB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" y="3448010"/>
            <a:ext cx="4873451" cy="32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97491" y="705326"/>
            <a:ext cx="234223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课程安排：</a:t>
            </a:r>
            <a:endParaRPr lang="en-US" altLang="zh-CN" sz="3600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暑期学校课程范围广泛，你可以根据自己的兴趣进行专门的课程选择，因为每一节课都将是乐趣多多且充满挑战！（第一学期为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日，第二学期为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24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8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日。）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9E2C6-F0C4-8338-4426-DD695B07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20" y="-646"/>
            <a:ext cx="96968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97491" y="705326"/>
            <a:ext cx="234223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课程安排：</a:t>
            </a:r>
            <a:endParaRPr lang="en-US" altLang="zh-CN" sz="3600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暑期学校课程范围广泛，你可以根据自己的兴趣进行专门的课程选择，因为每一节课都将是乐趣多多且充满挑战！（第一学期为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日，第二学期为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24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8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日。）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8E4AB-385C-C46D-EAB4-399F9F09A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-8534"/>
            <a:ext cx="9719104" cy="68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80000" y="483831"/>
            <a:ext cx="827020" cy="63757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50000" y="483831"/>
            <a:ext cx="827020" cy="6375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72326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08A1B-BE05-B698-61CA-3A30CAE7B516}"/>
              </a:ext>
            </a:extLst>
          </p:cNvPr>
          <p:cNvSpPr txBox="1"/>
          <p:nvPr/>
        </p:nvSpPr>
        <p:spPr>
          <a:xfrm>
            <a:off x="97491" y="705326"/>
            <a:ext cx="234223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课程安排：</a:t>
            </a:r>
            <a:endParaRPr lang="en-US" altLang="zh-CN" sz="3600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暑期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学校课程范围广泛，你可以根据自己的兴趣进行专门的课程选择，因为每一节课</a:t>
            </a:r>
            <a:r>
              <a:rPr lang="zh-CN" altLang="en-US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都将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是乐趣多多且充满挑战！（第一学期为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日，第二学期为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2023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7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24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日至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8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b="0" i="0" dirty="0">
                <a:solidFill>
                  <a:srgbClr val="3E3E3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日。）</a:t>
            </a:r>
            <a:endParaRPr lang="en-US" altLang="zh-CN" b="0" i="0" dirty="0">
              <a:solidFill>
                <a:srgbClr val="3E3E3E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BFE15-0BEB-C4BC-9C6A-2E803B6D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20" y="0"/>
            <a:ext cx="96968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35218-64F6-84CD-2927-8E26E7D7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842"/>
            <a:ext cx="5388932" cy="299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0D785-5E09-CDAB-84C9-DF66C305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388932" cy="38464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73CE6A-A319-CFED-55CA-AB0D0307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931" y="2549680"/>
            <a:ext cx="6806243" cy="4309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C0D50-F2A3-5F66-C706-51D732583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261" y="0"/>
            <a:ext cx="6794913" cy="25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9356F-E2E5-8076-1AF4-B5957AE49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58"/>
            <a:ext cx="7070158" cy="531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024706-F803-57C3-C062-4D19B29EA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62" y="0"/>
            <a:ext cx="5040560" cy="378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1A6CB-B2FE-33F4-FA1B-2057BC891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62" y="3803129"/>
            <a:ext cx="5040560" cy="3056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C0B2B-DB09-407C-66BA-F6B8F4A51786}"/>
              </a:ext>
            </a:extLst>
          </p:cNvPr>
          <p:cNvSpPr txBox="1"/>
          <p:nvPr/>
        </p:nvSpPr>
        <p:spPr>
          <a:xfrm>
            <a:off x="1695763" y="5806058"/>
            <a:ext cx="367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3E3E3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Field Trip (Week 1)</a:t>
            </a:r>
            <a:endParaRPr lang="zh-CN" altLang="en-US" sz="2800" dirty="0">
              <a:solidFill>
                <a:srgbClr val="3E3E3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83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COMMONDATA" val="eyJjb3VudCI6MiwiaGRpZCI6IjUzZGI4YzJlOTE4N2Y3OTM5ZWQzYmMyNzFmOTJhODc3IiwidXNlckNvdW50IjoyfQ=="/>
</p:tagLst>
</file>

<file path=ppt/theme/theme1.xml><?xml version="1.0" encoding="utf-8"?>
<a:theme xmlns:a="http://schemas.openxmlformats.org/drawingml/2006/main" name="Office 主题">
  <a:themeElements>
    <a:clrScheme name="自定义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53536"/>
      </a:accent1>
      <a:accent2>
        <a:srgbClr val="778344"/>
      </a:accent2>
      <a:accent3>
        <a:srgbClr val="89BFBA"/>
      </a:accent3>
      <a:accent4>
        <a:srgbClr val="FE820B"/>
      </a:accent4>
      <a:accent5>
        <a:srgbClr val="E5A72F"/>
      </a:accent5>
      <a:accent6>
        <a:srgbClr val="F79646"/>
      </a:accent6>
      <a:hlink>
        <a:srgbClr val="0000FF"/>
      </a:hlink>
      <a:folHlink>
        <a:srgbClr val="800080"/>
      </a:folHlink>
    </a:clrScheme>
    <a:fontScheme name="0-喜欢">
      <a:majorFont>
        <a:latin typeface="Helvetica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896</Words>
  <Application>Microsoft Office PowerPoint</Application>
  <PresentationFormat>Custom</PresentationFormat>
  <Paragraphs>85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站酷快乐体2016修订版</vt:lpstr>
      <vt:lpstr>Arial</vt:lpstr>
      <vt:lpstr>Calibri</vt:lpstr>
      <vt:lpstr>微软雅黑 Light</vt:lpstr>
      <vt:lpstr>华文中宋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俊韬 申</cp:lastModifiedBy>
  <cp:revision>167</cp:revision>
  <dcterms:created xsi:type="dcterms:W3CDTF">2016-07-24T01:58:00Z</dcterms:created>
  <dcterms:modified xsi:type="dcterms:W3CDTF">2023-11-19T09:08:28Z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TemplateUUID">
    <vt:lpwstr>v1.0_mb_NVEfxlXh7HS7vVc5Re6cJA==</vt:lpwstr>
  </property>
  <property fmtid="{D5CDD505-2E9C-101B-9397-08002B2CF9AE}" pid="4" name="ICV">
    <vt:lpwstr>914A62A2AE1446E09A73F821CEF934F3_11</vt:lpwstr>
  </property>
</Properties>
</file>